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512" r:id="rId6"/>
    <p:sldId id="508" r:id="rId7"/>
    <p:sldId id="516" r:id="rId8"/>
    <p:sldId id="515" r:id="rId9"/>
    <p:sldId id="513" r:id="rId10"/>
    <p:sldId id="510" r:id="rId11"/>
    <p:sldId id="511" r:id="rId12"/>
    <p:sldId id="509" r:id="rId13"/>
    <p:sldId id="514" r:id="rId14"/>
    <p:sldId id="517" r:id="rId15"/>
  </p:sldIdLst>
  <p:sldSz cx="9144000" cy="5143500" type="screen16x9"/>
  <p:notesSz cx="7010400" cy="923607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0EEC14-2AED-45AB-9B65-BC28EE8089C4}">
          <p14:sldIdLst>
            <p14:sldId id="257"/>
            <p14:sldId id="512"/>
            <p14:sldId id="508"/>
            <p14:sldId id="516"/>
            <p14:sldId id="515"/>
            <p14:sldId id="513"/>
            <p14:sldId id="510"/>
            <p14:sldId id="511"/>
            <p14:sldId id="509"/>
            <p14:sldId id="514"/>
            <p14:sldId id="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5" userDrawn="1">
          <p15:clr>
            <a:srgbClr val="A4A3A4"/>
          </p15:clr>
        </p15:guide>
        <p15:guide id="3" pos="56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nna Linehan" initials="JL" lastIdx="6" clrIdx="0"/>
  <p:cmAuthor id="1" name="Jennifer Shepherd" initials="JS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BFF"/>
    <a:srgbClr val="0054A6"/>
    <a:srgbClr val="29AAE2"/>
    <a:srgbClr val="FFD129"/>
    <a:srgbClr val="BED12A"/>
    <a:srgbClr val="063F95"/>
    <a:srgbClr val="63CBE8"/>
    <a:srgbClr val="0654A6"/>
    <a:srgbClr val="FFC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30" autoAdjust="0"/>
  </p:normalViewPr>
  <p:slideViewPr>
    <p:cSldViewPr snapToGrid="0">
      <p:cViewPr varScale="1">
        <p:scale>
          <a:sx n="114" d="100"/>
          <a:sy n="114" d="100"/>
        </p:scale>
        <p:origin x="88" y="196"/>
      </p:cViewPr>
      <p:guideLst>
        <p:guide orient="horz" pos="55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Peignoux" userId="ad7bee5c-a6d0-4c2a-a684-03495171903e" providerId="ADAL" clId="{E07796AB-53F6-43CE-A488-88E4CC405C84}"/>
    <pc:docChg chg="modSld">
      <pc:chgData name="Gregory Peignoux" userId="ad7bee5c-a6d0-4c2a-a684-03495171903e" providerId="ADAL" clId="{E07796AB-53F6-43CE-A488-88E4CC405C84}" dt="2024-06-09T05:09:34.879" v="1" actId="20577"/>
      <pc:docMkLst>
        <pc:docMk/>
      </pc:docMkLst>
      <pc:sldChg chg="modSp mod">
        <pc:chgData name="Gregory Peignoux" userId="ad7bee5c-a6d0-4c2a-a684-03495171903e" providerId="ADAL" clId="{E07796AB-53F6-43CE-A488-88E4CC405C84}" dt="2024-06-09T05:09:34.879" v="1" actId="20577"/>
        <pc:sldMkLst>
          <pc:docMk/>
          <pc:sldMk cId="2876153395" sldId="513"/>
        </pc:sldMkLst>
        <pc:spChg chg="mod">
          <ac:chgData name="Gregory Peignoux" userId="ad7bee5c-a6d0-4c2a-a684-03495171903e" providerId="ADAL" clId="{E07796AB-53F6-43CE-A488-88E4CC405C84}" dt="2024-06-09T05:09:34.879" v="1" actId="20577"/>
          <ac:spMkLst>
            <pc:docMk/>
            <pc:sldMk cId="2876153395" sldId="513"/>
            <ac:spMk id="4" creationId="{E45DB889-FD28-4680-BB6B-E1AD282016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2EB0B-B780-477C-ADD2-BDF7E7D62A62}" type="datetimeFigureOut">
              <a:rPr lang="en-AU" smtClean="0"/>
              <a:t>9/06/2024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28095-539F-404A-8C1E-BC7EA0019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52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28095-539F-404A-8C1E-BC7EA0019C6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98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9623"/>
            <a:ext cx="7772400" cy="720079"/>
          </a:xfrm>
        </p:spPr>
        <p:txBody>
          <a:bodyPr>
            <a:normAutofit/>
          </a:bodyPr>
          <a:lstStyle>
            <a:lvl1pPr>
              <a:defRPr lang="en-AU" sz="3000" b="1" kern="1200" dirty="0">
                <a:solidFill>
                  <a:srgbClr val="234BFF"/>
                </a:solidFill>
                <a:latin typeface="Founders Grotesk Medium" panose="020B06030302020602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139702"/>
            <a:ext cx="6400800" cy="72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solidFill>
                  <a:srgbClr val="29AAE2"/>
                </a:solidFill>
                <a:latin typeface="Founders Grotesk Medium" panose="020B0603030202060203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547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234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95686"/>
            <a:ext cx="8229600" cy="857250"/>
          </a:xfrm>
        </p:spPr>
        <p:txBody>
          <a:bodyPr>
            <a:normAutofit/>
          </a:bodyPr>
          <a:lstStyle>
            <a:lvl1pPr>
              <a:defRPr lang="en-AU" sz="3000" b="1" kern="1200" dirty="0">
                <a:solidFill>
                  <a:schemeClr val="bg1"/>
                </a:solidFill>
                <a:latin typeface="Founders Grotesk Medium" panose="020B06030302020602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330D1-8CD7-4208-891A-DAF06B962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2785" y="4624844"/>
            <a:ext cx="1298121" cy="2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234BFF"/>
                </a:solidFill>
                <a:latin typeface="Founders Grotesk Medium" panose="020B060303020206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717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E2247-8274-4CB5-89BF-46F2706BC424}" type="datetime1">
              <a:rPr lang="en-AU" smtClean="0"/>
              <a:t>9/06/2024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8323-E622-4A36-90ED-01D172DF8E4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85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34BFF"/>
          </a:solidFill>
          <a:latin typeface="Founders Grotesk Medium" panose="020B060303020206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regp@eftsure.com.au" TargetMode="External"/><Relationship Id="rId2" Type="http://schemas.openxmlformats.org/officeDocument/2006/relationships/hyperlink" Target="mailto:kiml@eftsure.com.a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erengerep@eftsure.com.a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C96452-8D36-4893-8160-151538E9D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514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75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5560-CBDC-447E-A246-0BD3B5A10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2E661-54B4-426B-9742-6161F4A16F83}"/>
              </a:ext>
            </a:extLst>
          </p:cNvPr>
          <p:cNvSpPr/>
          <p:nvPr/>
        </p:nvSpPr>
        <p:spPr>
          <a:xfrm>
            <a:off x="810986" y="1516375"/>
            <a:ext cx="7277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4B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dashboard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4B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a new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4B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a project in eftsure inside D365F&amp;O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4B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a project in Microsoft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4B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tasks on the project(s)</a:t>
            </a:r>
          </a:p>
        </p:txBody>
      </p:sp>
    </p:spTree>
    <p:extLst>
      <p:ext uri="{BB962C8B-B14F-4D97-AF65-F5344CB8AC3E}">
        <p14:creationId xmlns:p14="http://schemas.microsoft.com/office/powerpoint/2010/main" val="22326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1E33FD-538E-1CF4-13C7-CEE00B85F9B9}"/>
              </a:ext>
            </a:extLst>
          </p:cNvPr>
          <p:cNvSpPr txBox="1">
            <a:spLocks/>
          </p:cNvSpPr>
          <p:nvPr/>
        </p:nvSpPr>
        <p:spPr>
          <a:xfrm>
            <a:off x="726558" y="1298132"/>
            <a:ext cx="7063563" cy="81597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8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Warn your suppliers early that change is coming</a:t>
            </a:r>
            <a:br>
              <a:rPr lang="en-US" sz="800" dirty="0"/>
            </a:br>
            <a:br>
              <a:rPr lang="en-US" sz="800" dirty="0"/>
            </a:br>
            <a:r>
              <a:rPr lang="en-US" sz="8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Communicating with your suppliers early is key to a smooth integration into your processes.</a:t>
            </a:r>
            <a:br>
              <a:rPr lang="en-US" sz="800" dirty="0"/>
            </a:br>
            <a:br>
              <a:rPr lang="en-US" sz="800" dirty="0"/>
            </a:br>
            <a:r>
              <a:rPr lang="en-US" sz="8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Reuse </a:t>
            </a:r>
            <a:r>
              <a:rPr lang="en-US" sz="800" dirty="0">
                <a:solidFill>
                  <a:srgbClr val="201F1E"/>
                </a:solidFill>
                <a:latin typeface="Segoe UI" panose="020B0502040204020203" pitchFamily="34" charset="0"/>
              </a:rPr>
              <a:t>the External Communication Sample email </a:t>
            </a:r>
            <a:r>
              <a:rPr lang="en-US" sz="8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to spread the word on the upcoming changes for your organization.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83C4C-596F-4778-D7CB-9C7EA52F54F9}"/>
              </a:ext>
            </a:extLst>
          </p:cNvPr>
          <p:cNvSpPr txBox="1"/>
          <p:nvPr/>
        </p:nvSpPr>
        <p:spPr>
          <a:xfrm>
            <a:off x="4114800" y="211410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3695C-5DE7-3050-F3F1-982AD68A4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25" y="2052083"/>
            <a:ext cx="2166270" cy="2800793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3C97AB5-2AB3-FD40-E55F-8285CCF12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340690"/>
              </p:ext>
            </p:extLst>
          </p:nvPr>
        </p:nvGraphicFramePr>
        <p:xfrm>
          <a:off x="4157330" y="2748553"/>
          <a:ext cx="914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3" imgW="914400" imgH="816480" progId="Word.Document.12">
                  <p:embed/>
                </p:oleObj>
              </mc:Choice>
              <mc:Fallback>
                <p:oleObj name="Document" showAsIcon="1" r:id="rId3" imgW="914400" imgH="816480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3C97AB5-2AB3-FD40-E55F-8285CCF12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7330" y="2748553"/>
                        <a:ext cx="91440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9FCBF2B-4843-F138-6D26-629F3599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/>
          <a:lstStyle/>
          <a:p>
            <a:r>
              <a:rPr lang="en-US"/>
              <a:t>External communication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289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9DE22-F759-4141-83AE-4AD907DE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BUSINESS CONTEXT</a:t>
            </a:r>
          </a:p>
        </p:txBody>
      </p:sp>
    </p:spTree>
    <p:extLst>
      <p:ext uri="{BB962C8B-B14F-4D97-AF65-F5344CB8AC3E}">
        <p14:creationId xmlns:p14="http://schemas.microsoft.com/office/powerpoint/2010/main" val="357888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8C9CE3-7EE9-4323-B931-53A49623C613}"/>
              </a:ext>
            </a:extLst>
          </p:cNvPr>
          <p:cNvSpPr/>
          <p:nvPr/>
        </p:nvSpPr>
        <p:spPr>
          <a:xfrm>
            <a:off x="2700038" y="1445827"/>
            <a:ext cx="4154419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effectLst/>
                <a:latin typeface="Segoe UI" panose="020B0502040204020203" pitchFamily="34" charset="0"/>
              </a:rPr>
              <a:t>Introduction (15min)</a:t>
            </a:r>
          </a:p>
          <a:p>
            <a:pPr algn="l"/>
            <a:r>
              <a:rPr lang="en-US" sz="1400" b="0" i="0" dirty="0">
                <a:effectLst/>
                <a:latin typeface="Segoe UI" panose="020B0502040204020203" pitchFamily="34" charset="0"/>
              </a:rPr>
              <a:t>	meet your new team </a:t>
            </a:r>
          </a:p>
          <a:p>
            <a:pPr algn="l"/>
            <a:r>
              <a:rPr lang="en-US" sz="1400" b="0" i="0" dirty="0">
                <a:effectLst/>
                <a:latin typeface="Segoe UI" panose="020B0502040204020203" pitchFamily="34" charset="0"/>
              </a:rPr>
              <a:t>	what’s the background? </a:t>
            </a:r>
          </a:p>
          <a:p>
            <a:pPr algn="l"/>
            <a:r>
              <a:rPr lang="en-US" sz="1400" b="0" i="0" dirty="0">
                <a:effectLst/>
                <a:latin typeface="Segoe UI" panose="020B0502040204020203" pitchFamily="34" charset="0"/>
              </a:rPr>
              <a:t>	why are we doing this?</a:t>
            </a:r>
          </a:p>
          <a:p>
            <a:pPr algn="l"/>
            <a:endParaRPr lang="en-US" sz="14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en-US" sz="1400" b="0" i="0" dirty="0">
                <a:effectLst/>
                <a:latin typeface="Segoe UI" panose="020B0502040204020203" pitchFamily="34" charset="0"/>
              </a:rPr>
              <a:t>Project (15min)</a:t>
            </a:r>
          </a:p>
          <a:p>
            <a:pPr algn="l"/>
            <a:r>
              <a:rPr lang="en-US" sz="1400" b="0" i="0" dirty="0">
                <a:effectLst/>
                <a:latin typeface="Segoe UI" panose="020B0502040204020203" pitchFamily="34" charset="0"/>
              </a:rPr>
              <a:t>	what are we doing? </a:t>
            </a:r>
          </a:p>
          <a:p>
            <a:pPr lvl="2"/>
            <a:r>
              <a:rPr lang="en-US" sz="1400" b="0" i="0" dirty="0">
                <a:effectLst/>
                <a:latin typeface="Segoe UI" panose="020B0502040204020203" pitchFamily="34" charset="0"/>
              </a:rPr>
              <a:t>who is doing what? </a:t>
            </a:r>
          </a:p>
          <a:p>
            <a:pPr algn="l"/>
            <a:r>
              <a:rPr lang="en-US" sz="1400" b="0" i="0" dirty="0">
                <a:effectLst/>
                <a:latin typeface="Segoe UI" panose="020B0502040204020203" pitchFamily="34" charset="0"/>
              </a:rPr>
              <a:t>	how are we going to work together?</a:t>
            </a:r>
          </a:p>
          <a:p>
            <a:endParaRPr lang="en-US" sz="1400" dirty="0">
              <a:latin typeface="Segoe UI" panose="020B0502040204020203" pitchFamily="34" charset="0"/>
            </a:endParaRPr>
          </a:p>
          <a:p>
            <a:r>
              <a:rPr lang="en-US" sz="1400" dirty="0">
                <a:latin typeface="Segoe UI" panose="020B0502040204020203" pitchFamily="34" charset="0"/>
              </a:rPr>
              <a:t>Q&amp;A</a:t>
            </a:r>
            <a:br>
              <a:rPr lang="en-US" sz="1400" dirty="0"/>
            </a:br>
            <a:endParaRPr lang="en-US" sz="1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3F443E-6F6C-55B7-906D-BCA88A4E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8628"/>
            <a:ext cx="6671015" cy="493564"/>
          </a:xfrm>
        </p:spPr>
        <p:txBody>
          <a:bodyPr>
            <a:normAutofit fontScale="90000"/>
          </a:bodyPr>
          <a:lstStyle/>
          <a:p>
            <a:r>
              <a:rPr lang="en-AU" dirty="0" err="1">
                <a:latin typeface="Century Gothic" panose="020B0502020202020204" pitchFamily="34" charset="0"/>
              </a:rPr>
              <a:t>Kickoff</a:t>
            </a:r>
            <a:r>
              <a:rPr lang="en-AU" dirty="0">
                <a:latin typeface="Century Gothic" panose="020B0502020202020204" pitchFamily="34" charset="0"/>
              </a:rPr>
              <a:t> agenda</a:t>
            </a:r>
            <a:endParaRPr lang="en-A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80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DE1D50-EB55-4FC0-B70E-E1FE03FBA342}"/>
              </a:ext>
            </a:extLst>
          </p:cNvPr>
          <p:cNvSpPr txBox="1">
            <a:spLocks/>
          </p:cNvSpPr>
          <p:nvPr/>
        </p:nvSpPr>
        <p:spPr>
          <a:xfrm>
            <a:off x="0" y="1532649"/>
            <a:ext cx="9144000" cy="2078202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27785" indent="-3227785" algn="ctr">
              <a:buNone/>
            </a:pPr>
            <a:r>
              <a:rPr lang="en-AU" sz="4050" dirty="0">
                <a:solidFill>
                  <a:srgbClr val="234BFF"/>
                </a:solidFill>
              </a:rPr>
              <a:t>eftsure Team</a:t>
            </a:r>
          </a:p>
          <a:p>
            <a:pPr marL="3227785" indent="-3227785" algn="ctr">
              <a:buNone/>
            </a:pPr>
            <a:endParaRPr lang="en-US" sz="2400" dirty="0"/>
          </a:p>
          <a:p>
            <a:pPr marL="1165225" indent="-541338" defTabSz="822325">
              <a:buNone/>
              <a:tabLst>
                <a:tab pos="3049588" algn="l"/>
                <a:tab pos="5648325" algn="l"/>
              </a:tabLst>
            </a:pPr>
            <a:r>
              <a:rPr lang="en-US" sz="3300" dirty="0"/>
              <a:t>Kim Lalor </a:t>
            </a:r>
            <a:r>
              <a:rPr lang="en-US" sz="2400" dirty="0"/>
              <a:t>	Customer Success Manager 	</a:t>
            </a:r>
            <a:r>
              <a:rPr lang="en-US" sz="2400" dirty="0">
                <a:hlinkClick r:id="rId2"/>
              </a:rPr>
              <a:t>kiml@eftsure.com.au</a:t>
            </a:r>
            <a:r>
              <a:rPr lang="en-US" sz="2400" dirty="0"/>
              <a:t> </a:t>
            </a:r>
          </a:p>
          <a:p>
            <a:pPr marL="1165225" indent="-541338" defTabSz="822325">
              <a:buNone/>
              <a:tabLst>
                <a:tab pos="3049588" algn="l"/>
                <a:tab pos="5648325" algn="l"/>
              </a:tabLst>
            </a:pPr>
            <a:endParaRPr lang="en-US" sz="2400" dirty="0"/>
          </a:p>
          <a:p>
            <a:pPr marL="1165225" indent="-541338" defTabSz="822325">
              <a:buNone/>
              <a:tabLst>
                <a:tab pos="3049588" algn="l"/>
                <a:tab pos="5648325" algn="l"/>
              </a:tabLst>
            </a:pPr>
            <a:r>
              <a:rPr lang="en-US" sz="3300" dirty="0"/>
              <a:t>Greg Peignoux </a:t>
            </a:r>
            <a:r>
              <a:rPr lang="en-US" sz="2400" dirty="0"/>
              <a:t>	D365 Product Manager 	</a:t>
            </a:r>
            <a:r>
              <a:rPr lang="en-US" sz="2400" dirty="0">
                <a:hlinkClick r:id="rId3"/>
              </a:rPr>
              <a:t>gregp@eftsure.com.au</a:t>
            </a:r>
            <a:endParaRPr lang="en-US" sz="2400" dirty="0"/>
          </a:p>
          <a:p>
            <a:pPr marL="1165225" indent="-541338" defTabSz="822325">
              <a:buNone/>
              <a:tabLst>
                <a:tab pos="3049588" algn="l"/>
                <a:tab pos="5648325" algn="l"/>
              </a:tabLst>
            </a:pPr>
            <a:endParaRPr lang="en-US" sz="2400" dirty="0"/>
          </a:p>
          <a:p>
            <a:pPr marL="1165225" indent="-541338" defTabSz="822325">
              <a:buNone/>
              <a:tabLst>
                <a:tab pos="3049588" algn="l"/>
                <a:tab pos="5648325" algn="l"/>
              </a:tabLst>
            </a:pPr>
            <a:r>
              <a:rPr lang="en-US" sz="3300" dirty="0"/>
              <a:t>Berengere Villey</a:t>
            </a:r>
            <a:r>
              <a:rPr lang="en-US" sz="2400" dirty="0"/>
              <a:t>	D365 Finance Expert	</a:t>
            </a:r>
            <a:r>
              <a:rPr lang="en-US" sz="2400" dirty="0">
                <a:hlinkClick r:id="rId4"/>
              </a:rPr>
              <a:t>berengerep@eftsure.com.au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E75AD4-11AC-E2E6-CD24-FDD85D66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8628"/>
            <a:ext cx="6671015" cy="493564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Your dedicated team</a:t>
            </a:r>
            <a:endParaRPr lang="en-A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3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78628"/>
            <a:ext cx="6671015" cy="493564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Implementing eftsure inside D365 F&amp;O</a:t>
            </a:r>
            <a:endParaRPr lang="en-A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86A260-0EE0-4550-AA10-B276CB6521E5}"/>
              </a:ext>
            </a:extLst>
          </p:cNvPr>
          <p:cNvSpPr/>
          <p:nvPr/>
        </p:nvSpPr>
        <p:spPr>
          <a:xfrm>
            <a:off x="228600" y="912218"/>
            <a:ext cx="8686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rgbClr val="234BFF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234B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Congratulations on purchasing eftsure inside D365 F&amp;O</a:t>
            </a:r>
          </a:p>
          <a:p>
            <a:endParaRPr lang="en-US" sz="1600" b="1" dirty="0">
              <a:solidFill>
                <a:srgbClr val="234BFF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234B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we do now?</a:t>
            </a:r>
          </a:p>
          <a:p>
            <a:endParaRPr lang="en-AU" dirty="0"/>
          </a:p>
          <a:p>
            <a:r>
              <a:rPr lang="en-AU" dirty="0"/>
              <a:t>	Deployments</a:t>
            </a:r>
          </a:p>
          <a:p>
            <a:r>
              <a:rPr lang="en-AU" dirty="0"/>
              <a:t>	Training</a:t>
            </a:r>
          </a:p>
          <a:p>
            <a:r>
              <a:rPr lang="en-AU" dirty="0"/>
              <a:t>	VMF Verification</a:t>
            </a:r>
          </a:p>
          <a:p>
            <a:r>
              <a:rPr lang="en-AU" dirty="0"/>
              <a:t>	Go Live</a:t>
            </a:r>
          </a:p>
          <a:p>
            <a:r>
              <a:rPr lang="en-AU" dirty="0"/>
              <a:t>	Support</a:t>
            </a:r>
          </a:p>
          <a:p>
            <a:endParaRPr lang="en-AU" dirty="0"/>
          </a:p>
          <a:p>
            <a:pPr algn="ctr"/>
            <a:r>
              <a:rPr lang="en-AU" sz="3200" b="1" dirty="0">
                <a:solidFill>
                  <a:srgbClr val="FF0000"/>
                </a:solidFill>
              </a:rPr>
              <a:t>How?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CC1B2B-7D95-E4B0-9D35-B5DF04A5BC9F}"/>
              </a:ext>
            </a:extLst>
          </p:cNvPr>
          <p:cNvSpPr/>
          <p:nvPr/>
        </p:nvSpPr>
        <p:spPr>
          <a:xfrm>
            <a:off x="4746171" y="2013804"/>
            <a:ext cx="42898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34B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Answers</a:t>
            </a:r>
            <a:r>
              <a:rPr lang="en-AU" dirty="0"/>
              <a:t>:</a:t>
            </a:r>
          </a:p>
          <a:p>
            <a:endParaRPr lang="en-AU" dirty="0"/>
          </a:p>
          <a:p>
            <a:r>
              <a:rPr lang="en-AU" dirty="0"/>
              <a:t>	TimeLine/</a:t>
            </a:r>
            <a:r>
              <a:rPr lang="en-AU" dirty="0" err="1"/>
              <a:t>GoLive</a:t>
            </a:r>
            <a:r>
              <a:rPr lang="en-AU" dirty="0"/>
              <a:t>,</a:t>
            </a:r>
          </a:p>
          <a:p>
            <a:r>
              <a:rPr lang="en-AU" dirty="0"/>
              <a:t>	Stakeholders</a:t>
            </a:r>
          </a:p>
          <a:p>
            <a:r>
              <a:rPr lang="en-AU" dirty="0"/>
              <a:t>	Onboarding workflows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51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78628"/>
            <a:ext cx="6671015" cy="493564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Implementing eftsure inside D365 F&amp;O</a:t>
            </a:r>
            <a:endParaRPr lang="en-A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86A260-0EE0-4550-AA10-B276CB6521E5}"/>
              </a:ext>
            </a:extLst>
          </p:cNvPr>
          <p:cNvSpPr/>
          <p:nvPr/>
        </p:nvSpPr>
        <p:spPr>
          <a:xfrm>
            <a:off x="228600" y="912218"/>
            <a:ext cx="8686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solidFill>
                <a:srgbClr val="234BFF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234B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Implementations can vary by multiple factors:</a:t>
            </a:r>
          </a:p>
          <a:p>
            <a:endParaRPr lang="en-AU" dirty="0"/>
          </a:p>
          <a:p>
            <a:r>
              <a:rPr lang="en-AU" dirty="0"/>
              <a:t>	Size of VMF</a:t>
            </a:r>
          </a:p>
          <a:p>
            <a:r>
              <a:rPr lang="en-AU" dirty="0"/>
              <a:t>	Number of users</a:t>
            </a:r>
          </a:p>
          <a:p>
            <a:r>
              <a:rPr lang="en-AU" dirty="0"/>
              <a:t>	Segregation of duties</a:t>
            </a:r>
          </a:p>
          <a:p>
            <a:r>
              <a:rPr lang="en-AU" dirty="0"/>
              <a:t>	Design of onboarding forms</a:t>
            </a:r>
          </a:p>
          <a:p>
            <a:r>
              <a:rPr lang="en-AU" dirty="0"/>
              <a:t>	Complexity of processes</a:t>
            </a:r>
          </a:p>
          <a:p>
            <a:r>
              <a:rPr lang="en-AU" dirty="0"/>
              <a:t>	</a:t>
            </a:r>
            <a:r>
              <a:rPr lang="en-AU" dirty="0" err="1"/>
              <a:t>Additonal</a:t>
            </a:r>
            <a:r>
              <a:rPr lang="en-AU" dirty="0"/>
              <a:t> customisations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DB889-FD28-4680-BB6B-E1AD28201620}"/>
              </a:ext>
            </a:extLst>
          </p:cNvPr>
          <p:cNvSpPr/>
          <p:nvPr/>
        </p:nvSpPr>
        <p:spPr>
          <a:xfrm>
            <a:off x="4746171" y="2013804"/>
            <a:ext cx="42898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34B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Features to enable</a:t>
            </a:r>
            <a:r>
              <a:rPr lang="en-AU" dirty="0"/>
              <a:t>:</a:t>
            </a:r>
          </a:p>
          <a:p>
            <a:endParaRPr lang="en-AU" dirty="0"/>
          </a:p>
          <a:p>
            <a:r>
              <a:rPr lang="en-AU" dirty="0"/>
              <a:t>	Vendor collaboration,</a:t>
            </a:r>
          </a:p>
          <a:p>
            <a:r>
              <a:rPr lang="en-AU"/>
              <a:t>	ABR </a:t>
            </a:r>
            <a:r>
              <a:rPr lang="en-AU" dirty="0"/>
              <a:t>integration</a:t>
            </a:r>
          </a:p>
          <a:p>
            <a:r>
              <a:rPr lang="en-AU" dirty="0"/>
              <a:t>	Workflows</a:t>
            </a:r>
          </a:p>
          <a:p>
            <a:r>
              <a:rPr lang="en-AU" dirty="0"/>
              <a:t>	Integrations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15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78628"/>
            <a:ext cx="6671015" cy="493564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Implementing eftsure inside D365 F&amp;O</a:t>
            </a:r>
            <a:endParaRPr lang="en-A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86A260-0EE0-4550-AA10-B276CB6521E5}"/>
              </a:ext>
            </a:extLst>
          </p:cNvPr>
          <p:cNvSpPr/>
          <p:nvPr/>
        </p:nvSpPr>
        <p:spPr>
          <a:xfrm>
            <a:off x="228600" y="912218"/>
            <a:ext cx="8686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34B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 available to help you Go Live successfully</a:t>
            </a:r>
          </a:p>
          <a:p>
            <a:endParaRPr lang="en-AU" dirty="0">
              <a:solidFill>
                <a:srgbClr val="234BFF"/>
              </a:solidFill>
            </a:endParaRPr>
          </a:p>
          <a:p>
            <a:r>
              <a:rPr lang="en-AU" dirty="0">
                <a:solidFill>
                  <a:srgbClr val="234BFF"/>
                </a:solidFill>
              </a:rPr>
              <a:t>	Project management &amp; Gantt charts</a:t>
            </a:r>
          </a:p>
          <a:p>
            <a:r>
              <a:rPr lang="en-AU" dirty="0"/>
              <a:t>	Change management</a:t>
            </a:r>
          </a:p>
          <a:p>
            <a:r>
              <a:rPr lang="en-AU" dirty="0"/>
              <a:t>	Documentation</a:t>
            </a:r>
          </a:p>
          <a:p>
            <a:r>
              <a:rPr lang="en-AU" dirty="0"/>
              <a:t>	Videos</a:t>
            </a:r>
          </a:p>
          <a:p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87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9DE22-F759-4141-83AE-4AD907DE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PROJECT DEMO</a:t>
            </a:r>
          </a:p>
        </p:txBody>
      </p:sp>
    </p:spTree>
    <p:extLst>
      <p:ext uri="{BB962C8B-B14F-4D97-AF65-F5344CB8AC3E}">
        <p14:creationId xmlns:p14="http://schemas.microsoft.com/office/powerpoint/2010/main" val="29668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5560-CBDC-447E-A246-0BD3B5A10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BC62D-F12D-495B-AAC9-A2E2A0CC3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227" y="87313"/>
            <a:ext cx="5771823" cy="4029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F53225-73A5-4441-BF1A-C66773DDD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44" y="765543"/>
            <a:ext cx="2536332" cy="3476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81798-0A1B-405B-84FD-A054C1D2B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510" y="3022009"/>
            <a:ext cx="3739226" cy="20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2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BA648DB48B84088AAE68278C72C2A" ma:contentTypeVersion="14" ma:contentTypeDescription="Create a new document." ma:contentTypeScope="" ma:versionID="f762fbde7d8c9ab77d91935d51dbc1d1">
  <xsd:schema xmlns:xsd="http://www.w3.org/2001/XMLSchema" xmlns:xs="http://www.w3.org/2001/XMLSchema" xmlns:p="http://schemas.microsoft.com/office/2006/metadata/properties" xmlns:ns2="276e1a80-dea0-4716-a712-163c7fb77bcc" xmlns:ns3="809c3567-5727-45c4-93a1-7c0606aaf725" targetNamespace="http://schemas.microsoft.com/office/2006/metadata/properties" ma:root="true" ma:fieldsID="588a66a42d8f538d9385eb2a8428dc8e" ns2:_="" ns3:_="">
    <xsd:import namespace="276e1a80-dea0-4716-a712-163c7fb77bcc"/>
    <xsd:import namespace="809c3567-5727-45c4-93a1-7c0606aaf7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6e1a80-dea0-4716-a712-163c7fb77b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08a445a-48b4-45a4-9d15-7ddbd0d063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c3567-5727-45c4-93a1-7c0606aaf72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a80d182-f291-43c9-bdec-3d9e50a29e41}" ma:internalName="TaxCatchAll" ma:showField="CatchAllData" ma:web="809c3567-5727-45c4-93a1-7c0606aaf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6e1a80-dea0-4716-a712-163c7fb77bcc">
      <Terms xmlns="http://schemas.microsoft.com/office/infopath/2007/PartnerControls"/>
    </lcf76f155ced4ddcb4097134ff3c332f>
    <TaxCatchAll xmlns="809c3567-5727-45c4-93a1-7c0606aaf72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563206-76E0-4B56-9D2B-7B310A23E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6e1a80-dea0-4716-a712-163c7fb77bcc"/>
    <ds:schemaRef ds:uri="809c3567-5727-45c4-93a1-7c0606aaf7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4B084E-B188-4A1A-9CAC-81384168A2CB}">
  <ds:schemaRefs>
    <ds:schemaRef ds:uri="http://purl.org/dc/elements/1.1/"/>
    <ds:schemaRef ds:uri="276e1a80-dea0-4716-a712-163c7fb77bcc"/>
    <ds:schemaRef ds:uri="809c3567-5727-45c4-93a1-7c0606aaf725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9BF4C1E-946D-4385-9139-EA4B7F1469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310</Words>
  <Application>Microsoft Office PowerPoint</Application>
  <PresentationFormat>On-screen Show (16:9)</PresentationFormat>
  <Paragraphs>73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Founders Grotesk Medium</vt:lpstr>
      <vt:lpstr>Segoe UI</vt:lpstr>
      <vt:lpstr>Office Theme</vt:lpstr>
      <vt:lpstr>Document</vt:lpstr>
      <vt:lpstr>PowerPoint Presentation</vt:lpstr>
      <vt:lpstr>BUSINESS CONTEXT</vt:lpstr>
      <vt:lpstr>Kickoff agenda</vt:lpstr>
      <vt:lpstr>Your dedicated team</vt:lpstr>
      <vt:lpstr>Implementing eftsure inside D365 F&amp;O</vt:lpstr>
      <vt:lpstr>Implementing eftsure inside D365 F&amp;O</vt:lpstr>
      <vt:lpstr>Implementing eftsure inside D365 F&amp;O</vt:lpstr>
      <vt:lpstr>PROJECT DEMO</vt:lpstr>
      <vt:lpstr>Demo</vt:lpstr>
      <vt:lpstr>Demo</vt:lpstr>
      <vt:lpstr>External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with eftsure</dc:title>
  <dc:creator/>
  <cp:lastModifiedBy>Gregory Peignoux</cp:lastModifiedBy>
  <cp:revision>149</cp:revision>
  <dcterms:created xsi:type="dcterms:W3CDTF">2019-10-30T04:00:35Z</dcterms:created>
  <dcterms:modified xsi:type="dcterms:W3CDTF">2024-06-09T05:09:39Z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0x01010075EBA648DB48B84088AAE68278C72C2A</vt:lpwstr>
  </property>
  <property fmtid="{D5CDD505-2E9C-101B-9397-08002B2CF9AE}" pid="3" name="MediaServiceImageTags">
    <vt:lpwstr/>
  </property>
</Properties>
</file>